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79" r:id="rId3"/>
    <p:sldId id="281" r:id="rId4"/>
    <p:sldId id="282" r:id="rId5"/>
    <p:sldId id="280" r:id="rId6"/>
    <p:sldId id="287" r:id="rId7"/>
    <p:sldId id="290" r:id="rId8"/>
    <p:sldId id="295" r:id="rId9"/>
    <p:sldId id="303" r:id="rId10"/>
  </p:sldIdLst>
  <p:sldSz cx="12192000" cy="6858000"/>
  <p:notesSz cx="6858000" cy="9144000"/>
  <p:embeddedFontLst>
    <p:embeddedFont>
      <p:font typeface="Canva Sans" panose="020B0503030501040103" pitchFamily="34" charset="0"/>
      <p:regular r:id="rId11"/>
    </p:embeddedFont>
    <p:embeddedFont>
      <p:font typeface="Tahoma" panose="020B0604030504040204" pitchFamily="34" charset="0"/>
      <p:regular r:id="rId12"/>
      <p:bold r:id="rId13"/>
    </p:embeddedFont>
    <p:embeddedFont>
      <p:font typeface="Tahoma Bold" panose="020B080403050404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8" autoAdjust="0"/>
    <p:restoredTop sz="95064" autoAdjust="0"/>
  </p:normalViewPr>
  <p:slideViewPr>
    <p:cSldViewPr>
      <p:cViewPr varScale="1">
        <p:scale>
          <a:sx n="64" d="100"/>
          <a:sy n="64" d="100"/>
        </p:scale>
        <p:origin x="192" y="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ilevetoplumkongresi.gop.edu.tr/tr/davet-mektub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rectangle with a white rectangle&#10;&#10;Description automatically generated">
            <a:extLst>
              <a:ext uri="{FF2B5EF4-FFF2-40B4-BE49-F238E27FC236}">
                <a16:creationId xmlns:a16="http://schemas.microsoft.com/office/drawing/2014/main" id="{56483062-5FB3-9D40-3DB7-679250FA1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242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E2EFB66-B209-F9B0-D747-9E86CAEDD0C2}"/>
              </a:ext>
            </a:extLst>
          </p:cNvPr>
          <p:cNvSpPr txBox="1"/>
          <p:nvPr/>
        </p:nvSpPr>
        <p:spPr>
          <a:xfrm>
            <a:off x="4038600" y="1524000"/>
            <a:ext cx="6096000" cy="665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28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Enter the title of this study here.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60F61262-2C1F-FF4A-271D-BD714DFC5653}"/>
              </a:ext>
            </a:extLst>
          </p:cNvPr>
          <p:cNvSpPr txBox="1"/>
          <p:nvPr/>
        </p:nvSpPr>
        <p:spPr>
          <a:xfrm>
            <a:off x="2780766" y="3236975"/>
            <a:ext cx="4737847" cy="280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1. Name-Surname</a:t>
            </a: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  <a:p>
            <a:pPr algn="just">
              <a:lnSpc>
                <a:spcPts val="2799"/>
              </a:lnSpc>
            </a:pP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2. Name-Surname</a:t>
            </a: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  <a:p>
            <a:pPr algn="just">
              <a:lnSpc>
                <a:spcPts val="2799"/>
              </a:lnSpc>
            </a:pP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3. Name-Surname</a:t>
            </a: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726A9EC5-FF89-57A7-D155-B9CB1BB9F6A6}"/>
              </a:ext>
            </a:extLst>
          </p:cNvPr>
          <p:cNvSpPr txBox="1"/>
          <p:nvPr/>
        </p:nvSpPr>
        <p:spPr>
          <a:xfrm>
            <a:off x="2300001" y="6487218"/>
            <a:ext cx="2849689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  <p:sp>
        <p:nvSpPr>
          <p:cNvPr id="8" name="Metin kutusu 4">
            <a:extLst>
              <a:ext uri="{FF2B5EF4-FFF2-40B4-BE49-F238E27FC236}">
                <a16:creationId xmlns:a16="http://schemas.microsoft.com/office/drawing/2014/main" id="{8E13CFC1-B015-CB81-5729-E30D97AE9A11}"/>
              </a:ext>
            </a:extLst>
          </p:cNvPr>
          <p:cNvSpPr txBox="1"/>
          <p:nvPr/>
        </p:nvSpPr>
        <p:spPr>
          <a:xfrm>
            <a:off x="-339805" y="-30034"/>
            <a:ext cx="12801600" cy="80021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base"/>
            <a:r>
              <a:rPr lang="en-US" sz="2600" dirty="0">
                <a:solidFill>
                  <a:schemeClr val="bg1"/>
                </a:solidFill>
                <a:latin typeface="inherit"/>
              </a:rPr>
              <a:t>1</a:t>
            </a:r>
            <a:r>
              <a:rPr lang="en-US" sz="2600" baseline="30000" dirty="0">
                <a:solidFill>
                  <a:schemeClr val="bg1"/>
                </a:solidFill>
                <a:latin typeface="inherit"/>
              </a:rPr>
              <a:t>st</a:t>
            </a:r>
            <a:r>
              <a:rPr lang="en-US" sz="2600" dirty="0">
                <a:solidFill>
                  <a:schemeClr val="bg1"/>
                </a:solidFill>
                <a:latin typeface="inherit"/>
              </a:rPr>
              <a:t> International Congress on Family and Society Studies: Holistic Approaches to Aging </a:t>
            </a:r>
          </a:p>
          <a:p>
            <a:pPr algn="ctr" fontAlgn="base"/>
            <a:r>
              <a:rPr lang="en-US" sz="2000" dirty="0">
                <a:solidFill>
                  <a:schemeClr val="bg1"/>
                </a:solidFill>
                <a:latin typeface="inherit"/>
              </a:rPr>
              <a:t>October 16-18, 2025  / Tokat, TÜRKİYE</a:t>
            </a:r>
            <a:endParaRPr lang="en-US" sz="2600" b="0" i="0" strike="noStrike" dirty="0">
              <a:solidFill>
                <a:schemeClr val="bg1"/>
              </a:solidFill>
              <a:effectLst/>
              <a:latin typeface="inheri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16342B-8320-FDF9-56F0-0CB085881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" t="1452" r="21849" b="3207"/>
          <a:stretch/>
        </p:blipFill>
        <p:spPr>
          <a:xfrm>
            <a:off x="0" y="1867119"/>
            <a:ext cx="2181198" cy="665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451682-4018-9913-B4CF-2FFAD7764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6" y="2977105"/>
            <a:ext cx="2181198" cy="117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8AD9EC1-DDC1-8CC6-31C5-64F31EFC5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1222131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01532786-C2CF-853D-5DE0-A6C53ADF83D6}"/>
              </a:ext>
            </a:extLst>
          </p:cNvPr>
          <p:cNvSpPr txBox="1"/>
          <p:nvPr/>
        </p:nvSpPr>
        <p:spPr>
          <a:xfrm>
            <a:off x="794974" y="495896"/>
            <a:ext cx="3531622" cy="68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4"/>
              </a:lnSpc>
            </a:pPr>
            <a:r>
              <a:rPr lang="en-US" sz="1981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During the Preparation of a </a:t>
            </a:r>
          </a:p>
          <a:p>
            <a:pPr algn="ctr">
              <a:lnSpc>
                <a:spcPts val="2774"/>
              </a:lnSpc>
              <a:spcBef>
                <a:spcPct val="0"/>
              </a:spcBef>
            </a:pPr>
            <a:r>
              <a:rPr lang="en-US" sz="1981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PowerPoint Presentation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073CA3FF-2B83-1EE1-FDB3-F5AF25534B47}"/>
              </a:ext>
            </a:extLst>
          </p:cNvPr>
          <p:cNvSpPr txBox="1"/>
          <p:nvPr/>
        </p:nvSpPr>
        <p:spPr>
          <a:xfrm>
            <a:off x="2686736" y="1491615"/>
            <a:ext cx="681548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latin typeface="Tahoma Bold"/>
                <a:ea typeface="Tahoma Bold"/>
                <a:cs typeface="Tahoma Bold"/>
                <a:sym typeface="Tahoma Bold"/>
              </a:rPr>
              <a:t>*The total presentation time is 15 minutes.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dirty="0">
                <a:latin typeface="Tahoma Bold"/>
                <a:ea typeface="Tahoma Bold"/>
                <a:cs typeface="Tahoma Bold"/>
                <a:sym typeface="Tahoma Bold"/>
              </a:rPr>
              <a:t>(Presentation: 15 minutes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F20F4C2E-4E88-641E-F514-FEB7BE20A268}"/>
              </a:ext>
            </a:extLst>
          </p:cNvPr>
          <p:cNvSpPr txBox="1"/>
          <p:nvPr/>
        </p:nvSpPr>
        <p:spPr>
          <a:xfrm>
            <a:off x="782017" y="2486025"/>
            <a:ext cx="10624918" cy="3353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Avoid filling your slides with excessive text.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Keep in mind that reading directly from slides is generally not considered a good practice.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Ensure that your slides are structured to fit within a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15-minute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presentation.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Limit the total number of slides to a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maximum of 21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(If your presentation includes a large number of tables, you may incorporate them as long as they do not extend beyond the allocated 15-minute duration.)</a:t>
            </a:r>
          </a:p>
          <a:p>
            <a:pPr algn="just">
              <a:lnSpc>
                <a:spcPts val="2380"/>
              </a:lnSpc>
            </a:pPr>
            <a:endParaRPr lang="en-US" sz="17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7031" lvl="1" indent="-183515" algn="just">
              <a:lnSpc>
                <a:spcPts val="2380"/>
              </a:lnSpc>
              <a:buAutoNum type="arabicPeriod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Adhere to the allocated presentation time (15 minutes for the presentation, Q&amp;A).</a:t>
            </a:r>
          </a:p>
          <a:p>
            <a:pPr marL="367031" lvl="1" indent="-183515" algn="just">
              <a:lnSpc>
                <a:spcPts val="2380"/>
              </a:lnSpc>
              <a:buAutoNum type="arabicPeriod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Ensure that the core message of your presentation is conveyed clearly and concisely.</a:t>
            </a:r>
          </a:p>
          <a:p>
            <a:pPr marL="367031" lvl="1" indent="-183515" algn="just">
              <a:lnSpc>
                <a:spcPts val="2380"/>
              </a:lnSpc>
              <a:buAutoNum type="arabicPeriod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Include only essential information in text areas (limit text to a maximum of 6 lines per slide).</a:t>
            </a:r>
          </a:p>
          <a:p>
            <a:pPr marL="367031" lvl="1" indent="-183515" algn="just">
              <a:lnSpc>
                <a:spcPts val="2380"/>
              </a:lnSpc>
              <a:buAutoNum type="arabicPeriod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Avoid using irrelevant images, animations, or other distracting visual elements.</a:t>
            </a:r>
          </a:p>
          <a:p>
            <a:pPr marL="367031" lvl="1" indent="-183515" algn="just">
              <a:lnSpc>
                <a:spcPts val="2380"/>
              </a:lnSpc>
              <a:spcBef>
                <a:spcPct val="0"/>
              </a:spcBef>
              <a:buAutoNum type="arabicPeriod"/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Use 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Tahoma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as the font type, with text aligned 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justified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5A82CFD5-9B2B-637B-E3CC-A27CF5ABBF50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45347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8D7AED6-4D3D-11C8-9C21-4A61FF1F1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0" y="0"/>
            <a:ext cx="12221310" cy="6858000"/>
          </a:xfrm>
          <a:prstGeom prst="rect">
            <a:avLst/>
          </a:prstGeom>
        </p:spPr>
      </p:pic>
      <p:sp>
        <p:nvSpPr>
          <p:cNvPr id="6" name="TextBox 34">
            <a:extLst>
              <a:ext uri="{FF2B5EF4-FFF2-40B4-BE49-F238E27FC236}">
                <a16:creationId xmlns:a16="http://schemas.microsoft.com/office/drawing/2014/main" id="{B2729DF8-C833-94A9-2289-5A0627BBF126}"/>
              </a:ext>
            </a:extLst>
          </p:cNvPr>
          <p:cNvSpPr txBox="1"/>
          <p:nvPr/>
        </p:nvSpPr>
        <p:spPr>
          <a:xfrm>
            <a:off x="1077544" y="684011"/>
            <a:ext cx="2966483" cy="32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2098" b="1" spc="50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Introduction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FA9FAAA1-0E3E-DB08-F3C5-B34859F73047}"/>
              </a:ext>
            </a:extLst>
          </p:cNvPr>
          <p:cNvSpPr txBox="1"/>
          <p:nvPr/>
        </p:nvSpPr>
        <p:spPr>
          <a:xfrm>
            <a:off x="878234" y="1948155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 Section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topic, problem, purpose, and significance of the research should be clearly explained in this section. If applicable, assumptions and limitations should also be included.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The introduction section should be presented in a maximum of three slides.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8857678A-E678-DF08-EE80-9DE71297C0FF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64597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DB92CF1-CBF4-59DB-8306-8479A3566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0"/>
            <a:ext cx="1222131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EDB25B80-DBD3-CEC2-8922-B2D8BEE2BE36}"/>
              </a:ext>
            </a:extLst>
          </p:cNvPr>
          <p:cNvSpPr txBox="1"/>
          <p:nvPr/>
        </p:nvSpPr>
        <p:spPr>
          <a:xfrm>
            <a:off x="215201" y="550032"/>
            <a:ext cx="4691168" cy="59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</a:pP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Conceptual / Theoretical </a:t>
            </a:r>
          </a:p>
          <a:p>
            <a:pPr algn="ctr">
              <a:lnSpc>
                <a:spcPts val="2374"/>
              </a:lnSpc>
            </a:pP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Framework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06F4519B-A2EE-1830-EF31-9776ADA67FE7}"/>
              </a:ext>
            </a:extLst>
          </p:cNvPr>
          <p:cNvSpPr txBox="1"/>
          <p:nvPr/>
        </p:nvSpPr>
        <p:spPr>
          <a:xfrm>
            <a:off x="878234" y="1948155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Conceptual / Theoretical Framework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theoretical foundations of the research and its position in the existing literature should be briefly presented in this section.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2752491-161D-3F26-CA16-7A1F507AB146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24415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E7FDE6C-5C65-42A9-CFAA-3817A5BAB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6"/>
            <a:ext cx="12209502" cy="6851374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C7DAB1CA-4F2C-A7F3-3F98-611F8D685F88}"/>
              </a:ext>
            </a:extLst>
          </p:cNvPr>
          <p:cNvSpPr txBox="1"/>
          <p:nvPr/>
        </p:nvSpPr>
        <p:spPr>
          <a:xfrm>
            <a:off x="480221" y="697987"/>
            <a:ext cx="4161128" cy="29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Methods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C24FF66F-4A20-B069-0D08-4107FEAFF773}"/>
              </a:ext>
            </a:extLst>
          </p:cNvPr>
          <p:cNvSpPr txBox="1"/>
          <p:nvPr/>
        </p:nvSpPr>
        <p:spPr>
          <a:xfrm>
            <a:off x="880005" y="1762418"/>
            <a:ext cx="10428942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Research Methodology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explain the following methodological aspects of the study: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Research design/model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Data collection method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Population and sample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Statistical techniques used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Data analysis approach and other methodological considerations.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11555652-CCF3-2431-0A34-487BF86308E9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35719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FC5F9C4-F6BA-71DD-9DC4-177C4070F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31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DCA2524E-F274-670A-0AD5-B1CFA88E38B1}"/>
              </a:ext>
            </a:extLst>
          </p:cNvPr>
          <p:cNvSpPr txBox="1"/>
          <p:nvPr/>
        </p:nvSpPr>
        <p:spPr>
          <a:xfrm>
            <a:off x="480221" y="670093"/>
            <a:ext cx="4161128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A033CCE7-8C75-E4C1-E65A-CAA9972F9A28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885C98C2-940B-DBB8-76BC-717DEFBCC7B3}"/>
              </a:ext>
            </a:extLst>
          </p:cNvPr>
          <p:cNvSpPr txBox="1"/>
          <p:nvPr/>
        </p:nvSpPr>
        <p:spPr>
          <a:xfrm>
            <a:off x="9543734" y="6441086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3951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DB01D23-8B1E-9550-30B0-A98E7B1A7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31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C76CC3C0-34E3-ABAA-9399-D91C656BFF26}"/>
              </a:ext>
            </a:extLst>
          </p:cNvPr>
          <p:cNvSpPr txBox="1"/>
          <p:nvPr/>
        </p:nvSpPr>
        <p:spPr>
          <a:xfrm>
            <a:off x="362060" y="540824"/>
            <a:ext cx="4345686" cy="625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499"/>
              </a:lnSpc>
            </a:pP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F26A0B90-64DD-F5D7-EC3F-5B486E2B28EC}"/>
              </a:ext>
            </a:extLst>
          </p:cNvPr>
          <p:cNvSpPr txBox="1"/>
          <p:nvPr/>
        </p:nvSpPr>
        <p:spPr>
          <a:xfrm>
            <a:off x="1032781" y="2286000"/>
            <a:ext cx="10020290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57579004-1C5F-4CFE-27DA-AAF111885844}"/>
              </a:ext>
            </a:extLst>
          </p:cNvPr>
          <p:cNvSpPr txBox="1"/>
          <p:nvPr/>
        </p:nvSpPr>
        <p:spPr>
          <a:xfrm>
            <a:off x="9443247" y="6441086"/>
            <a:ext cx="244691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17650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6FC22B0-0A7B-CBFD-6BF8-D6752E038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310" cy="6858000"/>
          </a:xfrm>
          <a:prstGeom prst="rect">
            <a:avLst/>
          </a:prstGeom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8539B03D-1737-FDF5-660D-281C9496C1D8}"/>
              </a:ext>
            </a:extLst>
          </p:cNvPr>
          <p:cNvSpPr txBox="1"/>
          <p:nvPr/>
        </p:nvSpPr>
        <p:spPr>
          <a:xfrm>
            <a:off x="1143000" y="647310"/>
            <a:ext cx="2363186" cy="307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100" b="1" spc="142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Resources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C19D6286-619F-8ED7-CA66-2836237A5E89}"/>
              </a:ext>
            </a:extLst>
          </p:cNvPr>
          <p:cNvSpPr txBox="1"/>
          <p:nvPr/>
        </p:nvSpPr>
        <p:spPr>
          <a:xfrm>
            <a:off x="883137" y="2276655"/>
            <a:ext cx="10422678" cy="333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list the key/reference sources of the research to provide valuable insights for the audience. Only a few selected sources should be included.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ten lines on this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single slide.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82E56BE8-7093-97A2-1A5D-A2F0A6CA3C53}"/>
              </a:ext>
            </a:extLst>
          </p:cNvPr>
          <p:cNvSpPr txBox="1"/>
          <p:nvPr/>
        </p:nvSpPr>
        <p:spPr>
          <a:xfrm>
            <a:off x="9543734" y="6480792"/>
            <a:ext cx="221845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87963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BCE81-494C-B225-5252-BCD16A1BF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CC1619-2939-F4AB-2D2D-0DD96342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250" y="1592747"/>
            <a:ext cx="6611814" cy="371022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23B6EA-8ED3-BC37-8FBB-D3221265FAEB}"/>
              </a:ext>
            </a:extLst>
          </p:cNvPr>
          <p:cNvCxnSpPr>
            <a:cxnSpLocks/>
          </p:cNvCxnSpPr>
          <p:nvPr/>
        </p:nvCxnSpPr>
        <p:spPr>
          <a:xfrm>
            <a:off x="1115616" y="2895600"/>
            <a:ext cx="32925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640C29C-22E1-8255-9A9E-CBF23E32E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37"/>
          <a:stretch/>
        </p:blipFill>
        <p:spPr>
          <a:xfrm>
            <a:off x="914401" y="1573887"/>
            <a:ext cx="3493739" cy="1066800"/>
          </a:xfrm>
          <a:prstGeom prst="rect">
            <a:avLst/>
          </a:prstGeom>
        </p:spPr>
      </p:pic>
      <p:pic>
        <p:nvPicPr>
          <p:cNvPr id="2" name="Picture 1" descr="A logo of a family&#10;&#10;Description automatically generated">
            <a:extLst>
              <a:ext uri="{FF2B5EF4-FFF2-40B4-BE49-F238E27FC236}">
                <a16:creationId xmlns:a16="http://schemas.microsoft.com/office/drawing/2014/main" id="{5FFA0D32-292E-F0CE-A962-717723058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5" y="3090719"/>
            <a:ext cx="3493738" cy="18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49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617</Words>
  <Application>Microsoft Macintosh PowerPoint</Application>
  <PresentationFormat>Widescreen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Canva Sans</vt:lpstr>
      <vt:lpstr>Calibri</vt:lpstr>
      <vt:lpstr>Tahoma Bold</vt:lpstr>
      <vt:lpstr>Tahoma</vt:lpstr>
      <vt:lpstr>Arial</vt:lpstr>
      <vt:lpstr>inherit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INFTEC - 2025</dc:title>
  <dc:creator>INFTEC</dc:creator>
  <cp:lastModifiedBy>Anonim</cp:lastModifiedBy>
  <cp:revision>18</cp:revision>
  <dcterms:created xsi:type="dcterms:W3CDTF">2006-08-16T00:00:00Z</dcterms:created>
  <dcterms:modified xsi:type="dcterms:W3CDTF">2025-07-05T17:51:34Z</dcterms:modified>
  <dc:identifier>DAGfvC59XrI</dc:identifier>
</cp:coreProperties>
</file>