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81" r:id="rId4"/>
    <p:sldId id="284" r:id="rId5"/>
    <p:sldId id="286" r:id="rId6"/>
    <p:sldId id="289" r:id="rId7"/>
    <p:sldId id="285" r:id="rId8"/>
    <p:sldId id="297" r:id="rId9"/>
    <p:sldId id="302" r:id="rId10"/>
  </p:sldIdLst>
  <p:sldSz cx="12192000" cy="6858000"/>
  <p:notesSz cx="6858000" cy="9144000"/>
  <p:embeddedFontLst>
    <p:embeddedFont>
      <p:font typeface="Canva Sans" panose="020B0503030501040103" pitchFamily="34" charset="0"/>
      <p:regular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Tahoma Bold" panose="020B080403050404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0" autoAdjust="0"/>
    <p:restoredTop sz="94595" autoAdjust="0"/>
  </p:normalViewPr>
  <p:slideViewPr>
    <p:cSldViewPr>
      <p:cViewPr varScale="1">
        <p:scale>
          <a:sx n="87" d="100"/>
          <a:sy n="87" d="100"/>
        </p:scale>
        <p:origin x="200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58A7-D108-0D49-9F02-79B4EB8619B2}" type="datetimeFigureOut">
              <a:rPr lang="en-TR" smtClean="0"/>
              <a:t>5.07.2025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A9A2E-A57C-4245-9638-FEF2E9DEDB36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3497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A9A2E-A57C-4245-9638-FEF2E9DEDB36}" type="slidenum">
              <a:rPr lang="en-TR" smtClean="0"/>
              <a:t>1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179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ilevetoplumkongresi.gop.edu.tr/tr/davet-mektubu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rectangle with a white rectangle&#10;&#10;Description automatically generated">
            <a:extLst>
              <a:ext uri="{FF2B5EF4-FFF2-40B4-BE49-F238E27FC236}">
                <a16:creationId xmlns:a16="http://schemas.microsoft.com/office/drawing/2014/main" id="{4B7400E6-1900-BA4C-B76F-09F51B8CE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10" y="0"/>
            <a:ext cx="12262010" cy="688876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F3AD60B-064F-C74C-E219-5D2E05E83781}"/>
              </a:ext>
            </a:extLst>
          </p:cNvPr>
          <p:cNvSpPr txBox="1"/>
          <p:nvPr/>
        </p:nvSpPr>
        <p:spPr>
          <a:xfrm>
            <a:off x="3886200" y="1524000"/>
            <a:ext cx="6096000" cy="69236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Bildiri</a:t>
            </a:r>
            <a:r>
              <a:rPr lang="en-US" sz="36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Başlığı</a:t>
            </a:r>
            <a:endParaRPr lang="en-US" sz="3600" dirty="0">
              <a:solidFill>
                <a:srgbClr val="FFFFF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B9381D22-7B0A-34AF-BFB3-EED5B5BF84B1}"/>
              </a:ext>
            </a:extLst>
          </p:cNvPr>
          <p:cNvSpPr txBox="1"/>
          <p:nvPr/>
        </p:nvSpPr>
        <p:spPr>
          <a:xfrm>
            <a:off x="2780766" y="3236975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1.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2.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3.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5DD36D5F-5B36-B876-4028-A24C5DD8BA72}"/>
              </a:ext>
            </a:extLst>
          </p:cNvPr>
          <p:cNvSpPr txBox="1"/>
          <p:nvPr/>
        </p:nvSpPr>
        <p:spPr>
          <a:xfrm>
            <a:off x="2300001" y="6487218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77E14927-AAF3-9B20-1453-4BDB1F3C9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4"/>
          <a:stretch/>
        </p:blipFill>
        <p:spPr>
          <a:xfrm>
            <a:off x="0" y="1867119"/>
            <a:ext cx="2167751" cy="698499"/>
          </a:xfrm>
          <a:prstGeom prst="rect">
            <a:avLst/>
          </a:prstGeom>
        </p:spPr>
      </p:pic>
      <p:pic>
        <p:nvPicPr>
          <p:cNvPr id="15" name="Picture 14" descr="A logo of a family&#10;&#10;Description automatically generated">
            <a:extLst>
              <a:ext uri="{FF2B5EF4-FFF2-40B4-BE49-F238E27FC236}">
                <a16:creationId xmlns:a16="http://schemas.microsoft.com/office/drawing/2014/main" id="{C1DA0DA4-F19C-9052-EDC1-E24E041862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6" y="2952584"/>
            <a:ext cx="2181198" cy="1228290"/>
          </a:xfrm>
          <a:prstGeom prst="rect">
            <a:avLst/>
          </a:prstGeom>
        </p:spPr>
      </p:pic>
      <p:sp>
        <p:nvSpPr>
          <p:cNvPr id="16" name="Metin kutusu 4">
            <a:extLst>
              <a:ext uri="{FF2B5EF4-FFF2-40B4-BE49-F238E27FC236}">
                <a16:creationId xmlns:a16="http://schemas.microsoft.com/office/drawing/2014/main" id="{5B81FE6B-E2D6-1B4A-30A1-C3E9450986C2}"/>
              </a:ext>
            </a:extLst>
          </p:cNvPr>
          <p:cNvSpPr txBox="1"/>
          <p:nvPr/>
        </p:nvSpPr>
        <p:spPr>
          <a:xfrm>
            <a:off x="-339805" y="-76200"/>
            <a:ext cx="12801600" cy="8925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2600" dirty="0">
                <a:solidFill>
                  <a:schemeClr val="bg1"/>
                </a:solidFill>
                <a:latin typeface="inherit"/>
              </a:rPr>
              <a:t>1.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Uluslararası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Aile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ve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Toplum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Çalışmaları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Kongresi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: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Yaşlılığa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Bütüncül</a:t>
            </a:r>
            <a:r>
              <a:rPr lang="en-US" sz="26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inherit"/>
              </a:rPr>
              <a:t>Yaklaşımlar</a:t>
            </a:r>
            <a:endParaRPr lang="en-US" sz="2600" dirty="0">
              <a:solidFill>
                <a:schemeClr val="bg1"/>
              </a:solidFill>
              <a:latin typeface="inherit"/>
            </a:endParaRPr>
          </a:p>
          <a:p>
            <a:pPr algn="ctr" fontAlgn="base"/>
            <a:r>
              <a:rPr lang="en-US" sz="2600" dirty="0">
                <a:solidFill>
                  <a:schemeClr val="bg1"/>
                </a:solidFill>
                <a:latin typeface="inheri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inherit"/>
              </a:rPr>
              <a:t>Ekim</a:t>
            </a:r>
            <a:r>
              <a:rPr lang="en-US" sz="2000" dirty="0">
                <a:solidFill>
                  <a:schemeClr val="bg1"/>
                </a:solidFill>
                <a:latin typeface="inherit"/>
              </a:rPr>
              <a:t> 16-18, 2025  / Tokat, TÜRKİYE</a:t>
            </a:r>
            <a:endParaRPr lang="en-US" sz="2600" b="0" i="0" strike="noStrike" dirty="0">
              <a:solidFill>
                <a:schemeClr val="bg1"/>
              </a:solidFill>
              <a:effectLst/>
              <a:latin typeface="inheri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3161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60EA78BD-3E91-F711-53B0-4E77DBB56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24130"/>
            <a:ext cx="12264309" cy="688213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C2B477E0-A448-A6D4-A92A-ABB478D282BF}"/>
              </a:ext>
            </a:extLst>
          </p:cNvPr>
          <p:cNvSpPr txBox="1"/>
          <p:nvPr/>
        </p:nvSpPr>
        <p:spPr>
          <a:xfrm>
            <a:off x="541932" y="641493"/>
            <a:ext cx="4037707" cy="339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7"/>
              </a:lnSpc>
              <a:spcBef>
                <a:spcPct val="0"/>
              </a:spcBef>
            </a:pPr>
            <a:r>
              <a:rPr lang="en-US" sz="1998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PowerPoint </a:t>
            </a:r>
            <a:r>
              <a:rPr lang="en-US" sz="1998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Sunusu</a:t>
            </a:r>
            <a:r>
              <a:rPr lang="en-US" sz="1998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8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Hazırlarken</a:t>
            </a:r>
            <a:endParaRPr lang="en-US" sz="1998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B5E8C9E3-2F4A-0058-0458-78B851440585}"/>
              </a:ext>
            </a:extLst>
          </p:cNvPr>
          <p:cNvSpPr txBox="1"/>
          <p:nvPr/>
        </p:nvSpPr>
        <p:spPr>
          <a:xfrm>
            <a:off x="3315787" y="1434465"/>
            <a:ext cx="542455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*</a:t>
            </a:r>
            <a:r>
              <a:rPr lang="en-US" sz="2100" b="1" dirty="0" err="1">
                <a:latin typeface="Tahoma Bold"/>
                <a:ea typeface="Tahoma Bold"/>
                <a:cs typeface="Tahoma Bold"/>
                <a:sym typeface="Tahoma Bold"/>
              </a:rPr>
              <a:t>Toplam</a:t>
            </a: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100" b="1" dirty="0" err="1">
                <a:latin typeface="Tahoma Bold"/>
                <a:ea typeface="Tahoma Bold"/>
                <a:cs typeface="Tahoma Bold"/>
                <a:sym typeface="Tahoma Bold"/>
              </a:rPr>
              <a:t>sunu</a:t>
            </a: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100" b="1" dirty="0" err="1">
                <a:latin typeface="Tahoma Bold"/>
                <a:ea typeface="Tahoma Bold"/>
                <a:cs typeface="Tahoma Bold"/>
                <a:sym typeface="Tahoma Bold"/>
              </a:rPr>
              <a:t>süresi</a:t>
            </a: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 15 </a:t>
            </a:r>
            <a:r>
              <a:rPr lang="en-US" sz="2100" b="1" dirty="0" err="1">
                <a:latin typeface="Tahoma Bold"/>
                <a:ea typeface="Tahoma Bold"/>
                <a:cs typeface="Tahoma Bold"/>
                <a:sym typeface="Tahoma Bold"/>
              </a:rPr>
              <a:t>dakikadır</a:t>
            </a: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.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(</a:t>
            </a:r>
            <a:r>
              <a:rPr lang="en-US" sz="2100" b="1" dirty="0" err="1">
                <a:latin typeface="Tahoma Bold"/>
                <a:ea typeface="Tahoma Bold"/>
                <a:cs typeface="Tahoma Bold"/>
                <a:sym typeface="Tahoma Bold"/>
              </a:rPr>
              <a:t>Sunu</a:t>
            </a:r>
            <a:r>
              <a:rPr lang="en-US" sz="2100" b="1" dirty="0">
                <a:latin typeface="Tahoma Bold"/>
                <a:ea typeface="Tahoma Bold"/>
                <a:cs typeface="Tahoma Bold"/>
                <a:sym typeface="Tahoma Bold"/>
              </a:rPr>
              <a:t> 15)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2F21722C-AEC7-E42D-B746-F9FEA2D4D220}"/>
              </a:ext>
            </a:extLst>
          </p:cNvPr>
          <p:cNvSpPr txBox="1"/>
          <p:nvPr/>
        </p:nvSpPr>
        <p:spPr>
          <a:xfrm>
            <a:off x="1104025" y="2390775"/>
            <a:ext cx="10158483" cy="366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Slaytlarınızı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metinle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doldurmayınız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okumanın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olarak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iyi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uygulama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olmadığını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unutmayınız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Slaytlarda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15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dakikayı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aşmayacak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hazırlayınız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Slaytı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21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sayfayı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geçmeyecek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hazırlamaya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Eğer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çok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size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verilen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15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dakikalık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süreyi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aşmayacak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ekleyebilirsiniz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380"/>
              </a:lnSpc>
              <a:spcBef>
                <a:spcPct val="0"/>
              </a:spcBef>
            </a:pPr>
            <a:endParaRPr lang="en-US" sz="17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1.Sunum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için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size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verilen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süreyi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alınız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(15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2.Sunumunuzda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katılımcılara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vermek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istediğiniz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mesajın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net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olmasına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3.Metin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alanında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yalnızca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çok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önemli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bilgiyi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(Her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geçmeyiniz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4.Slaytlarınızda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katılımcıların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dikkatini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başka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çekecek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ilgisiz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animasyonlar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kullanmayınız</a:t>
            </a:r>
            <a:r>
              <a:rPr lang="en-US" sz="1700" u="sng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5.Yazı tipi 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metin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hizalaması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iki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yana</a:t>
            </a:r>
            <a:r>
              <a:rPr lang="en-US" sz="17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yaslı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olmalıdır</a:t>
            </a:r>
            <a:r>
              <a:rPr lang="en-US" sz="17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7" name="TextBox 37">
            <a:extLst>
              <a:ext uri="{FF2B5EF4-FFF2-40B4-BE49-F238E27FC236}">
                <a16:creationId xmlns:a16="http://schemas.microsoft.com/office/drawing/2014/main" id="{ED5DE1F2-EA91-5775-40C8-F7837AB7D509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388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16E02E8-424A-BE23-00E5-C98BD33CE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1772"/>
            <a:ext cx="12260107" cy="6879771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EAF207E9-82FE-0EB4-3306-AF4A0CFDADBF}"/>
              </a:ext>
            </a:extLst>
          </p:cNvPr>
          <p:cNvSpPr txBox="1"/>
          <p:nvPr/>
        </p:nvSpPr>
        <p:spPr>
          <a:xfrm>
            <a:off x="1077544" y="522086"/>
            <a:ext cx="2966483" cy="65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2"/>
              </a:lnSpc>
            </a:pPr>
            <a:r>
              <a:rPr lang="en-US" sz="2098" b="1" spc="50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98" b="1" spc="50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622"/>
              </a:lnSpc>
            </a:pPr>
            <a:r>
              <a:rPr lang="en-US" sz="2098" spc="5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BF58AC33-5EFB-37F5-C969-9719CA2AE8EC}"/>
              </a:ext>
            </a:extLst>
          </p:cNvPr>
          <p:cNvSpPr txBox="1"/>
          <p:nvPr/>
        </p:nvSpPr>
        <p:spPr>
          <a:xfrm>
            <a:off x="878234" y="1791363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EE92BF2E-22F6-1BD5-1B93-678F180B4019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885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2204CD8-96AD-D9AA-7CBF-716222854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1311" cy="6858001"/>
          </a:xfrm>
          <a:prstGeom prst="rect">
            <a:avLst/>
          </a:prstGeom>
        </p:spPr>
      </p:pic>
      <p:sp>
        <p:nvSpPr>
          <p:cNvPr id="11" name="TextBox 34">
            <a:extLst>
              <a:ext uri="{FF2B5EF4-FFF2-40B4-BE49-F238E27FC236}">
                <a16:creationId xmlns:a16="http://schemas.microsoft.com/office/drawing/2014/main" id="{0E3424B1-3F8A-BBD0-104A-D39D98F7C614}"/>
              </a:ext>
            </a:extLst>
          </p:cNvPr>
          <p:cNvSpPr txBox="1"/>
          <p:nvPr/>
        </p:nvSpPr>
        <p:spPr>
          <a:xfrm>
            <a:off x="480221" y="550032"/>
            <a:ext cx="4161128" cy="597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</a:pP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899" b="1" spc="45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899" b="1" spc="45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899" b="1" spc="45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just">
              <a:lnSpc>
                <a:spcPts val="2374"/>
              </a:lnSpc>
            </a:pPr>
            <a:r>
              <a:rPr lang="en-US" sz="1899" spc="45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Conceptual/ Theoretical Framework</a:t>
            </a:r>
          </a:p>
        </p:txBody>
      </p:sp>
      <p:sp>
        <p:nvSpPr>
          <p:cNvPr id="12" name="TextBox 35">
            <a:extLst>
              <a:ext uri="{FF2B5EF4-FFF2-40B4-BE49-F238E27FC236}">
                <a16:creationId xmlns:a16="http://schemas.microsoft.com/office/drawing/2014/main" id="{9DF6ED10-B7AB-A5BC-E24F-EC3E9A35FFDB}"/>
              </a:ext>
            </a:extLst>
          </p:cNvPr>
          <p:cNvSpPr txBox="1"/>
          <p:nvPr/>
        </p:nvSpPr>
        <p:spPr>
          <a:xfrm>
            <a:off x="878234" y="1827331"/>
            <a:ext cx="10428942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13" name="TextBox 36">
            <a:extLst>
              <a:ext uri="{FF2B5EF4-FFF2-40B4-BE49-F238E27FC236}">
                <a16:creationId xmlns:a16="http://schemas.microsoft.com/office/drawing/2014/main" id="{C57D02F5-D1D4-577B-E261-68BF76703F68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885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BB3046F-93C7-6A74-4F2D-CE090DC4C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21311" cy="6858001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711BAB0-04D9-4AAC-8DBD-A734804E8871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Methods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1A9F6EEE-D74B-AC61-27D9-6443517BCF1E}"/>
              </a:ext>
            </a:extLst>
          </p:cNvPr>
          <p:cNvSpPr txBox="1"/>
          <p:nvPr/>
        </p:nvSpPr>
        <p:spPr>
          <a:xfrm>
            <a:off x="878234" y="1736732"/>
            <a:ext cx="10428942" cy="4080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5DA854A-6BCE-0D86-0570-810C079F925F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005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B660EF8-1F46-E4B0-FE3D-6CE5AD7F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1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3491E90C-5469-45A7-052F-195814B1046B}"/>
              </a:ext>
            </a:extLst>
          </p:cNvPr>
          <p:cNvSpPr txBox="1"/>
          <p:nvPr/>
        </p:nvSpPr>
        <p:spPr>
          <a:xfrm>
            <a:off x="480221" y="559557"/>
            <a:ext cx="4161128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1999" b="1" spc="47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CB92433E-C719-2840-E730-9B06F0BED139}"/>
              </a:ext>
            </a:extLst>
          </p:cNvPr>
          <p:cNvSpPr txBox="1"/>
          <p:nvPr/>
        </p:nvSpPr>
        <p:spPr>
          <a:xfrm>
            <a:off x="878234" y="2286000"/>
            <a:ext cx="10428942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4B19C20D-040B-D665-1DFE-975744CD20DF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8612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74FC2F9-A3E9-415D-35E1-78DA13A6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10" cy="6858000"/>
          </a:xfrm>
          <a:prstGeom prst="rect">
            <a:avLst/>
          </a:prstGeom>
        </p:spPr>
      </p:pic>
      <p:sp>
        <p:nvSpPr>
          <p:cNvPr id="4" name="TextBox 34">
            <a:extLst>
              <a:ext uri="{FF2B5EF4-FFF2-40B4-BE49-F238E27FC236}">
                <a16:creationId xmlns:a16="http://schemas.microsoft.com/office/drawing/2014/main" id="{DCC87CE0-6144-C7DD-6E3B-DABC17494D37}"/>
              </a:ext>
            </a:extLst>
          </p:cNvPr>
          <p:cNvSpPr txBox="1"/>
          <p:nvPr/>
        </p:nvSpPr>
        <p:spPr>
          <a:xfrm>
            <a:off x="413825" y="540824"/>
            <a:ext cx="4345686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999" b="1" spc="47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sz="1999" b="1" spc="47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499"/>
              </a:lnSpc>
            </a:pPr>
            <a:r>
              <a:rPr lang="en-US" sz="1999" spc="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35">
            <a:extLst>
              <a:ext uri="{FF2B5EF4-FFF2-40B4-BE49-F238E27FC236}">
                <a16:creationId xmlns:a16="http://schemas.microsoft.com/office/drawing/2014/main" id="{F8161026-B7BB-7B0A-4C93-0A4C9497E40E}"/>
              </a:ext>
            </a:extLst>
          </p:cNvPr>
          <p:cNvSpPr txBox="1"/>
          <p:nvPr/>
        </p:nvSpPr>
        <p:spPr>
          <a:xfrm>
            <a:off x="1032781" y="2286000"/>
            <a:ext cx="9788468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36">
            <a:extLst>
              <a:ext uri="{FF2B5EF4-FFF2-40B4-BE49-F238E27FC236}">
                <a16:creationId xmlns:a16="http://schemas.microsoft.com/office/drawing/2014/main" id="{EB880B8C-3313-3E25-D0C1-32552AD05BE7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58559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AACEA-79EA-E8E2-B6C3-E5F8CE66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6AE456F-1882-8CDC-5D67-0654C0E71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7"/>
            <a:ext cx="12240711" cy="6868887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426C0643-FBE7-655F-FC34-A82992512E25}"/>
              </a:ext>
            </a:extLst>
          </p:cNvPr>
          <p:cNvSpPr txBox="1"/>
          <p:nvPr/>
        </p:nvSpPr>
        <p:spPr>
          <a:xfrm>
            <a:off x="1219200" y="491355"/>
            <a:ext cx="2363186" cy="58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b="1" spc="136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KAYNAKLAR</a:t>
            </a:r>
          </a:p>
          <a:p>
            <a:pPr algn="ctr">
              <a:lnSpc>
                <a:spcPts val="2380"/>
              </a:lnSpc>
            </a:pPr>
            <a:r>
              <a:rPr lang="en-US" sz="2000" spc="136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Resources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EA603443-2400-A690-4DFF-CFDDF705A1B9}"/>
              </a:ext>
            </a:extLst>
          </p:cNvPr>
          <p:cNvSpPr txBox="1"/>
          <p:nvPr/>
        </p:nvSpPr>
        <p:spPr>
          <a:xfrm>
            <a:off x="883137" y="2483417"/>
            <a:ext cx="10422678" cy="296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dinleyicilerin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faydalanabilmesi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için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referans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kaynakları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listelenmelidir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sadece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birkaç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kaynağa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48180233-2984-1BDC-2A5A-965BACE66B28}"/>
              </a:ext>
            </a:extLst>
          </p:cNvPr>
          <p:cNvSpPr txBox="1"/>
          <p:nvPr/>
        </p:nvSpPr>
        <p:spPr>
          <a:xfrm>
            <a:off x="9543734" y="6441086"/>
            <a:ext cx="2171227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Sunum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Yapanın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200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8166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4BCE81-494C-B225-5252-BCD16A1BF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white and blue rectangle with black text&#10;&#10;Description automatically generated">
            <a:extLst>
              <a:ext uri="{FF2B5EF4-FFF2-40B4-BE49-F238E27FC236}">
                <a16:creationId xmlns:a16="http://schemas.microsoft.com/office/drawing/2014/main" id="{C0CC1619-2939-F4AB-2D2D-0DD963427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53" y="1592747"/>
            <a:ext cx="6625409" cy="371022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ogo of a family&#10;&#10;Description automatically generated">
            <a:extLst>
              <a:ext uri="{FF2B5EF4-FFF2-40B4-BE49-F238E27FC236}">
                <a16:creationId xmlns:a16="http://schemas.microsoft.com/office/drawing/2014/main" id="{D8A8C699-1EF8-F84B-3B2B-68CD11EBB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1" y="3192819"/>
            <a:ext cx="3733797" cy="210026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23B6EA-8ED3-BC37-8FBB-D3221265FAEB}"/>
              </a:ext>
            </a:extLst>
          </p:cNvPr>
          <p:cNvCxnSpPr>
            <a:cxnSpLocks/>
          </p:cNvCxnSpPr>
          <p:nvPr/>
        </p:nvCxnSpPr>
        <p:spPr>
          <a:xfrm>
            <a:off x="1115616" y="2895600"/>
            <a:ext cx="32925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640C29C-22E1-8255-9A9E-CBF23E32E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37"/>
          <a:stretch/>
        </p:blipFill>
        <p:spPr>
          <a:xfrm>
            <a:off x="914401" y="1573887"/>
            <a:ext cx="349373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2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513</Words>
  <Application>Microsoft Macintosh PowerPoint</Application>
  <PresentationFormat>Widescreen</PresentationFormat>
  <Paragraphs>98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Canva Sans</vt:lpstr>
      <vt:lpstr>Calibri</vt:lpstr>
      <vt:lpstr>Tahoma Bold</vt:lpstr>
      <vt:lpstr>Tahoma</vt:lpstr>
      <vt:lpstr>Aptos</vt:lpstr>
      <vt:lpstr>Arial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INFTEC - 2025</dc:title>
  <dc:creator>INFTEC</dc:creator>
  <cp:lastModifiedBy>Anonim</cp:lastModifiedBy>
  <cp:revision>15</cp:revision>
  <dcterms:created xsi:type="dcterms:W3CDTF">2006-08-16T00:00:00Z</dcterms:created>
  <dcterms:modified xsi:type="dcterms:W3CDTF">2025-07-05T17:50:33Z</dcterms:modified>
  <dc:identifier>DAGfKgDFFOo</dc:identifier>
</cp:coreProperties>
</file>